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F2E2D2"/>
        </a:solidFill>
      </dgm:spPr>
      <dgm:t>
        <a:bodyPr/>
        <a:lstStyle/>
        <a:p>
          <a:r>
            <a:rPr lang="en-US" sz="2000" b="0" dirty="0"/>
            <a:t>Questions &amp; Connections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CCA49C"/>
        </a:solidFill>
      </dgm:spPr>
      <dgm:t>
        <a:bodyPr/>
        <a:lstStyle/>
        <a:p>
          <a:r>
            <a:rPr lang="en-US" sz="2000" b="0" dirty="0"/>
            <a:t>Reflect &amp; Summarize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2000" b="0" dirty="0"/>
            <a:t>Prepare &amp; </a:t>
          </a:r>
          <a:r>
            <a:rPr lang="en-US" sz="2000" b="0"/>
            <a:t>Make Predictions</a:t>
          </a:r>
          <a:endParaRPr lang="en-US" sz="2000" b="0" dirty="0"/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3" custScaleX="104272" custScaleY="97836" custLinFactNeighborX="-266" custLinFactNeighborY="602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3" custScaleX="98264" custScaleY="103671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3" custScaleX="105203" custScaleY="99687" custLinFactNeighborX="602" custLinFactNeighborY="301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3" custScaleX="105168" custScaleY="101231" custLinFactNeighborX="-267" custLinFactNeighborY="231"/>
      <dgm:spPr/>
    </dgm:pt>
    <dgm:pt modelId="{8D0A1509-B400-40A5-9D82-B600C2FE9C6C}" type="pres">
      <dgm:prSet presAssocID="{E4B99B10-799B-4DB7-BF8D-D0ACDEAF0318}" presName="arrowWedge2" presStyleLbl="fgSibTrans2D1" presStyleIdx="1" presStyleCnt="3" custScaleX="102187"/>
      <dgm:spPr/>
    </dgm:pt>
    <dgm:pt modelId="{BF5000EA-954B-4F3A-8D38-1C2FE9F68299}" type="pres">
      <dgm:prSet presAssocID="{212E4F91-5042-44B7-B4DF-DC159C00B603}" presName="arrowWedge3" presStyleLbl="fgSibTrans2D1" presStyleIdx="2" presStyleCnt="3" custScaleX="106581" custScaleY="100750" custLinFactNeighborX="267" custLinFactNeighborY="534"/>
      <dgm:spPr/>
    </dgm:pt>
  </dgm:ptLst>
  <dgm:cxnLst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B37D483C-6779-4332-9EA9-6C1EBFF11BBD}" type="presOf" srcId="{C26F4B0E-5912-4F77-858E-F38610510B0A}" destId="{43DC7AB2-D976-4747-898C-93B5896C7476}" srcOrd="0" destOrd="0" presId="urn:microsoft.com/office/officeart/2005/8/layout/cycle8"/>
    <dgm:cxn modelId="{8DE4423E-E085-4EC0-9A0A-9A15F8DEA367}" type="presOf" srcId="{C00B1743-6C4D-4DF8-94F3-C57F29832CAC}" destId="{28161AD4-B2E1-4873-BAF6-0749C9E24A58}" srcOrd="1" destOrd="0" presId="urn:microsoft.com/office/officeart/2005/8/layout/cycle8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E839688A-328D-44F1-A1EF-34C385956B1C}" type="presOf" srcId="{C26F4B0E-5912-4F77-858E-F38610510B0A}" destId="{1510041D-239D-4B49-B529-ADABCFC9ADEC}" srcOrd="1" destOrd="0" presId="urn:microsoft.com/office/officeart/2005/8/layout/cycle8"/>
    <dgm:cxn modelId="{633AC8A4-89B9-4C0C-B499-0C46438169F4}" type="presOf" srcId="{E92114E3-DED3-47B1-8A26-3DFEDA7F8025}" destId="{D7C2CC29-D48F-49E4-9E97-07C6B88857C9}" srcOrd="0" destOrd="0" presId="urn:microsoft.com/office/officeart/2005/8/layout/cycle8"/>
    <dgm:cxn modelId="{25F8F9B2-261A-4A8F-8391-69D25184998B}" type="presOf" srcId="{C00B1743-6C4D-4DF8-94F3-C57F29832CAC}" destId="{08C352BF-4807-4D8B-9E0D-4F8BF1752115}" srcOrd="0" destOrd="0" presId="urn:microsoft.com/office/officeart/2005/8/layout/cycle8"/>
    <dgm:cxn modelId="{5DAC30D7-327C-4770-905B-A7D1EB36A1E7}" type="presOf" srcId="{FBDDF7EB-D423-4B03-89E4-3D0DA539460D}" destId="{0A235470-DEB1-45E4-B748-26816C13DAB5}" srcOrd="0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05F107DC-DE38-4A9B-9D7C-A9601CF5D9DE}" type="presOf" srcId="{FBDDF7EB-D423-4B03-89E4-3D0DA539460D}" destId="{A7A63C5E-38E6-4BD2-BB18-A7F728032DD8}" srcOrd="1" destOrd="0" presId="urn:microsoft.com/office/officeart/2005/8/layout/cycle8"/>
    <dgm:cxn modelId="{DB32BE09-5EA7-4691-A1CB-8ADDE0066BE9}" type="presParOf" srcId="{D7C2CC29-D48F-49E4-9E97-07C6B88857C9}" destId="{0A235470-DEB1-45E4-B748-26816C13DAB5}" srcOrd="0" destOrd="0" presId="urn:microsoft.com/office/officeart/2005/8/layout/cycle8"/>
    <dgm:cxn modelId="{8067794F-6996-41CB-84A3-16036D68EF47}" type="presParOf" srcId="{D7C2CC29-D48F-49E4-9E97-07C6B88857C9}" destId="{4F5DC33C-8D0F-4162-AA37-2479F4335F18}" srcOrd="1" destOrd="0" presId="urn:microsoft.com/office/officeart/2005/8/layout/cycle8"/>
    <dgm:cxn modelId="{9E98BCBD-38D6-46CD-B105-A892848681C9}" type="presParOf" srcId="{D7C2CC29-D48F-49E4-9E97-07C6B88857C9}" destId="{71FC03A3-492D-4286-9AA4-F170E6470294}" srcOrd="2" destOrd="0" presId="urn:microsoft.com/office/officeart/2005/8/layout/cycle8"/>
    <dgm:cxn modelId="{31A6804B-859E-446E-990E-753012702880}" type="presParOf" srcId="{D7C2CC29-D48F-49E4-9E97-07C6B88857C9}" destId="{A7A63C5E-38E6-4BD2-BB18-A7F728032DD8}" srcOrd="3" destOrd="0" presId="urn:microsoft.com/office/officeart/2005/8/layout/cycle8"/>
    <dgm:cxn modelId="{782C9883-B464-49E9-AB91-20B1D451E081}" type="presParOf" srcId="{D7C2CC29-D48F-49E4-9E97-07C6B88857C9}" destId="{43DC7AB2-D976-4747-898C-93B5896C7476}" srcOrd="4" destOrd="0" presId="urn:microsoft.com/office/officeart/2005/8/layout/cycle8"/>
    <dgm:cxn modelId="{02088955-9F6C-4D09-B78F-7003CF90AAB4}" type="presParOf" srcId="{D7C2CC29-D48F-49E4-9E97-07C6B88857C9}" destId="{8F66BF88-5149-482F-8492-AB65FBB69AC6}" srcOrd="5" destOrd="0" presId="urn:microsoft.com/office/officeart/2005/8/layout/cycle8"/>
    <dgm:cxn modelId="{B1298352-2F17-4D84-A47B-01EF7EF75216}" type="presParOf" srcId="{D7C2CC29-D48F-49E4-9E97-07C6B88857C9}" destId="{F847BC0B-B623-4152-8A1D-CA5CB1FD672A}" srcOrd="6" destOrd="0" presId="urn:microsoft.com/office/officeart/2005/8/layout/cycle8"/>
    <dgm:cxn modelId="{02BACAF5-E3C4-4CCE-A246-DDE7AC83CAEB}" type="presParOf" srcId="{D7C2CC29-D48F-49E4-9E97-07C6B88857C9}" destId="{1510041D-239D-4B49-B529-ADABCFC9ADEC}" srcOrd="7" destOrd="0" presId="urn:microsoft.com/office/officeart/2005/8/layout/cycle8"/>
    <dgm:cxn modelId="{88E44E13-0D1A-4D1F-941E-BA7C56BCCCCB}" type="presParOf" srcId="{D7C2CC29-D48F-49E4-9E97-07C6B88857C9}" destId="{08C352BF-4807-4D8B-9E0D-4F8BF1752115}" srcOrd="8" destOrd="0" presId="urn:microsoft.com/office/officeart/2005/8/layout/cycle8"/>
    <dgm:cxn modelId="{FEBF4AA5-14F1-483D-99CA-8855BEA1FC48}" type="presParOf" srcId="{D7C2CC29-D48F-49E4-9E97-07C6B88857C9}" destId="{26D8534E-AC6E-4937-90E4-D882B4E55930}" srcOrd="9" destOrd="0" presId="urn:microsoft.com/office/officeart/2005/8/layout/cycle8"/>
    <dgm:cxn modelId="{243B5A5A-0412-4F30-B1C3-3375913A82C4}" type="presParOf" srcId="{D7C2CC29-D48F-49E4-9E97-07C6B88857C9}" destId="{07133ABF-E724-4BEE-82D5-0B45F85D27C0}" srcOrd="10" destOrd="0" presId="urn:microsoft.com/office/officeart/2005/8/layout/cycle8"/>
    <dgm:cxn modelId="{2529D910-316F-4438-B302-412E5A5E6850}" type="presParOf" srcId="{D7C2CC29-D48F-49E4-9E97-07C6B88857C9}" destId="{28161AD4-B2E1-4873-BAF6-0749C9E24A58}" srcOrd="11" destOrd="0" presId="urn:microsoft.com/office/officeart/2005/8/layout/cycle8"/>
    <dgm:cxn modelId="{BC14417D-E73B-49AA-898E-57A4E5415369}" type="presParOf" srcId="{D7C2CC29-D48F-49E4-9E97-07C6B88857C9}" destId="{388AE51A-D7D7-4DEA-AAB6-900962536CF8}" srcOrd="12" destOrd="0" presId="urn:microsoft.com/office/officeart/2005/8/layout/cycle8"/>
    <dgm:cxn modelId="{D1A19C7E-D8B7-47AE-B390-AF75F4EF5030}" type="presParOf" srcId="{D7C2CC29-D48F-49E4-9E97-07C6B88857C9}" destId="{8D0A1509-B400-40A5-9D82-B600C2FE9C6C}" srcOrd="13" destOrd="0" presId="urn:microsoft.com/office/officeart/2005/8/layout/cycle8"/>
    <dgm:cxn modelId="{67168457-22D7-428C-85F7-130D84AEDF13}" type="presParOf" srcId="{D7C2CC29-D48F-49E4-9E97-07C6B88857C9}" destId="{BF5000EA-954B-4F3A-8D38-1C2FE9F6829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2236108" y="314899"/>
          <a:ext cx="3861340" cy="3623006"/>
        </a:xfrm>
        <a:prstGeom prst="pie">
          <a:avLst>
            <a:gd name="adj1" fmla="val 16200000"/>
            <a:gd name="adj2" fmla="val 1800000"/>
          </a:avLst>
        </a:prstGeom>
        <a:solidFill>
          <a:srgbClr val="F2E2D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Questions &amp; Connections</a:t>
          </a:r>
        </a:p>
      </dsp:txBody>
      <dsp:txXfrm>
        <a:off x="4271127" y="1082632"/>
        <a:ext cx="1379050" cy="1078275"/>
      </dsp:txXfrm>
    </dsp:sp>
    <dsp:sp modelId="{43DC7AB2-D976-4747-898C-93B5896C7476}">
      <dsp:nvSpPr>
        <dsp:cNvPr id="0" name=""/>
        <dsp:cNvSpPr/>
      </dsp:nvSpPr>
      <dsp:spPr>
        <a:xfrm>
          <a:off x="2280934" y="316822"/>
          <a:ext cx="3638855" cy="3839084"/>
        </a:xfrm>
        <a:prstGeom prst="pie">
          <a:avLst>
            <a:gd name="adj1" fmla="val 1800000"/>
            <a:gd name="adj2" fmla="val 9000000"/>
          </a:avLst>
        </a:prstGeom>
        <a:solidFill>
          <a:srgbClr val="CCA49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Reflect &amp; Summarize</a:t>
          </a:r>
        </a:p>
      </dsp:txBody>
      <dsp:txXfrm>
        <a:off x="3147328" y="2807657"/>
        <a:ext cx="1949387" cy="1005474"/>
      </dsp:txXfrm>
    </dsp:sp>
    <dsp:sp modelId="{08C352BF-4807-4D8B-9E0D-4F8BF1752115}">
      <dsp:nvSpPr>
        <dsp:cNvPr id="0" name=""/>
        <dsp:cNvSpPr/>
      </dsp:nvSpPr>
      <dsp:spPr>
        <a:xfrm>
          <a:off x="2098479" y="269480"/>
          <a:ext cx="3895817" cy="3691551"/>
        </a:xfrm>
        <a:prstGeom prst="pie">
          <a:avLst>
            <a:gd name="adj1" fmla="val 9000000"/>
            <a:gd name="adj2" fmla="val 16200000"/>
          </a:avLst>
        </a:prstGeom>
        <a:solidFill>
          <a:srgbClr val="C7D4CB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Prepare &amp; </a:t>
          </a:r>
          <a:r>
            <a:rPr lang="en-US" sz="2000" b="0" kern="1200"/>
            <a:t>Make Predictions</a:t>
          </a:r>
          <a:endParaRPr lang="en-US" sz="2000" b="0" kern="1200" dirty="0"/>
        </a:p>
      </dsp:txBody>
      <dsp:txXfrm>
        <a:off x="2549745" y="1051738"/>
        <a:ext cx="1391363" cy="1098676"/>
      </dsp:txXfrm>
    </dsp:sp>
    <dsp:sp modelId="{388AE51A-D7D7-4DEA-AAB6-900962536CF8}">
      <dsp:nvSpPr>
        <dsp:cNvPr id="0" name=""/>
        <dsp:cNvSpPr/>
      </dsp:nvSpPr>
      <dsp:spPr>
        <a:xfrm>
          <a:off x="1966821" y="29969"/>
          <a:ext cx="4376699" cy="421285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974348" y="154632"/>
          <a:ext cx="4252641" cy="416162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838457" y="41116"/>
          <a:ext cx="4435503" cy="419283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A07E1-08DC-460A-A1E4-1880AE5F43B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B94FB-2C3F-4937-A4A8-E28B99B9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1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38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1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6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44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3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9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5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5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4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3F8FB-39C8-41A8-B077-739C4733C999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55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Reading Actively and Purposefully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232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Recite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83544" y="1617738"/>
            <a:ext cx="3127248" cy="1617913"/>
            <a:chOff x="158059" y="1753237"/>
            <a:chExt cx="3127248" cy="1617913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65389"/>
              <a:ext cx="254215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Expand Notes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1383544" y="3480014"/>
            <a:ext cx="3127248" cy="1617913"/>
            <a:chOff x="1149290" y="3617528"/>
            <a:chExt cx="2080340" cy="1617913"/>
          </a:xfrm>
          <a:solidFill>
            <a:srgbClr val="60919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126994"/>
              <a:ext cx="2080340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Recite What You Learned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4757312" y="3480014"/>
            <a:ext cx="3127248" cy="1617913"/>
            <a:chOff x="3531827" y="3615513"/>
            <a:chExt cx="2080340" cy="1617913"/>
          </a:xfrm>
          <a:solidFill>
            <a:srgbClr val="60919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37202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Summarize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4757312" y="1612191"/>
            <a:ext cx="3127248" cy="1617913"/>
            <a:chOff x="3531827" y="1747690"/>
            <a:chExt cx="2080340" cy="1617913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11473"/>
              <a:ext cx="2080339" cy="1079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Answer Questions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6854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3192" y="1770270"/>
            <a:ext cx="8057617" cy="3117620"/>
            <a:chOff x="662903" y="1816115"/>
            <a:chExt cx="8057617" cy="3117620"/>
          </a:xfrm>
        </p:grpSpPr>
        <p:grpSp>
          <p:nvGrpSpPr>
            <p:cNvPr id="6" name="Group 5"/>
            <p:cNvGrpSpPr/>
            <p:nvPr/>
          </p:nvGrpSpPr>
          <p:grpSpPr>
            <a:xfrm>
              <a:off x="662903" y="1818992"/>
              <a:ext cx="3956569" cy="3114743"/>
              <a:chOff x="411478" y="1628577"/>
              <a:chExt cx="3956569" cy="311474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827575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Summarize the chapter</a:t>
                    </a:r>
                  </a:p>
                </p:txBody>
              </p:sp>
            </p:grpSp>
            <p:pic>
              <p:nvPicPr>
                <p:cNvPr id="22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3" name="Group 21"/>
              <p:cNvGrpSpPr/>
              <p:nvPr/>
            </p:nvGrpSpPr>
            <p:grpSpPr>
              <a:xfrm>
                <a:off x="419399" y="2702685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35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2827575" y="2045761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Confirm understanding</a:t>
                  </a:r>
                </a:p>
              </p:txBody>
            </p:sp>
          </p:grpSp>
          <p:grpSp>
            <p:nvGrpSpPr>
              <p:cNvPr id="38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0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2838495" y="2052580"/>
                  <a:ext cx="4422731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Explore feelings toward text</a:t>
                  </a:r>
                </a:p>
              </p:txBody>
            </p:sp>
          </p:grpSp>
        </p:grpSp>
        <p:grpSp>
          <p:nvGrpSpPr>
            <p:cNvPr id="42" name="Group 41"/>
            <p:cNvGrpSpPr/>
            <p:nvPr/>
          </p:nvGrpSpPr>
          <p:grpSpPr>
            <a:xfrm>
              <a:off x="4763951" y="1816115"/>
              <a:ext cx="3956569" cy="3114743"/>
              <a:chOff x="411478" y="1628577"/>
              <a:chExt cx="3956569" cy="3114743"/>
            </a:xfrm>
          </p:grpSpPr>
          <p:grpSp>
            <p:nvGrpSpPr>
              <p:cNvPr id="54" name="Group 21"/>
              <p:cNvGrpSpPr/>
              <p:nvPr/>
            </p:nvGrpSpPr>
            <p:grpSpPr>
              <a:xfrm>
                <a:off x="419399" y="1628577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6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Consider organization</a:t>
                  </a:r>
                </a:p>
              </p:txBody>
            </p:sp>
          </p:grpSp>
          <p:grpSp>
            <p:nvGrpSpPr>
              <p:cNvPr id="50" name="Group 21"/>
              <p:cNvGrpSpPr/>
              <p:nvPr/>
            </p:nvGrpSpPr>
            <p:grpSpPr>
              <a:xfrm>
                <a:off x="419399" y="2702685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2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Think about author</a:t>
                  </a:r>
                </a:p>
              </p:txBody>
            </p:sp>
          </p:grpSp>
          <p:grpSp>
            <p:nvGrpSpPr>
              <p:cNvPr id="46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8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Determine questions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79082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3192" y="1770270"/>
            <a:ext cx="8057617" cy="3117620"/>
            <a:chOff x="662903" y="1816115"/>
            <a:chExt cx="8057617" cy="3117620"/>
          </a:xfrm>
        </p:grpSpPr>
        <p:grpSp>
          <p:nvGrpSpPr>
            <p:cNvPr id="6" name="Group 5"/>
            <p:cNvGrpSpPr/>
            <p:nvPr/>
          </p:nvGrpSpPr>
          <p:grpSpPr>
            <a:xfrm>
              <a:off x="662903" y="1818992"/>
              <a:ext cx="3956569" cy="3114743"/>
              <a:chOff x="411478" y="1628577"/>
              <a:chExt cx="3956569" cy="311474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827575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Summarize the chapter</a:t>
                    </a:r>
                  </a:p>
                </p:txBody>
              </p:sp>
            </p:grpSp>
            <p:pic>
              <p:nvPicPr>
                <p:cNvPr id="22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3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35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827575" y="2045761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Confirm understanding</a:t>
                    </a:r>
                  </a:p>
                </p:txBody>
              </p:sp>
            </p:grpSp>
            <p:pic>
              <p:nvPicPr>
                <p:cNvPr id="34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8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0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2838495" y="2052580"/>
                  <a:ext cx="4422731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Explore feelings toward text</a:t>
                  </a:r>
                </a:p>
              </p:txBody>
            </p:sp>
          </p:grpSp>
        </p:grpSp>
        <p:grpSp>
          <p:nvGrpSpPr>
            <p:cNvPr id="42" name="Group 41"/>
            <p:cNvGrpSpPr/>
            <p:nvPr/>
          </p:nvGrpSpPr>
          <p:grpSpPr>
            <a:xfrm>
              <a:off x="4763951" y="1816115"/>
              <a:ext cx="3956569" cy="3114743"/>
              <a:chOff x="411478" y="1628577"/>
              <a:chExt cx="3956569" cy="3114743"/>
            </a:xfrm>
          </p:grpSpPr>
          <p:grpSp>
            <p:nvGrpSpPr>
              <p:cNvPr id="54" name="Group 21"/>
              <p:cNvGrpSpPr/>
              <p:nvPr/>
            </p:nvGrpSpPr>
            <p:grpSpPr>
              <a:xfrm>
                <a:off x="419399" y="1628577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6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Consider organization</a:t>
                  </a:r>
                </a:p>
              </p:txBody>
            </p:sp>
          </p:grpSp>
          <p:grpSp>
            <p:nvGrpSpPr>
              <p:cNvPr id="50" name="Group 21"/>
              <p:cNvGrpSpPr/>
              <p:nvPr/>
            </p:nvGrpSpPr>
            <p:grpSpPr>
              <a:xfrm>
                <a:off x="419399" y="2702685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2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Think about author</a:t>
                  </a:r>
                </a:p>
              </p:txBody>
            </p:sp>
          </p:grpSp>
          <p:grpSp>
            <p:nvGrpSpPr>
              <p:cNvPr id="46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8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Determine questions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035322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3192" y="1770270"/>
            <a:ext cx="8057617" cy="3117620"/>
            <a:chOff x="662903" y="1816115"/>
            <a:chExt cx="8057617" cy="3117620"/>
          </a:xfrm>
        </p:grpSpPr>
        <p:grpSp>
          <p:nvGrpSpPr>
            <p:cNvPr id="6" name="Group 5"/>
            <p:cNvGrpSpPr/>
            <p:nvPr/>
          </p:nvGrpSpPr>
          <p:grpSpPr>
            <a:xfrm>
              <a:off x="662903" y="1818992"/>
              <a:ext cx="3956569" cy="3114743"/>
              <a:chOff x="411478" y="1628577"/>
              <a:chExt cx="3956569" cy="311474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827575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Summarize the chapter</a:t>
                    </a:r>
                  </a:p>
                </p:txBody>
              </p:sp>
            </p:grpSp>
            <p:pic>
              <p:nvPicPr>
                <p:cNvPr id="22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3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35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827575" y="2045761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Confirm understanding</a:t>
                    </a:r>
                  </a:p>
                </p:txBody>
              </p:sp>
            </p:grpSp>
            <p:pic>
              <p:nvPicPr>
                <p:cNvPr id="34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7" name="Group 36"/>
              <p:cNvGrpSpPr/>
              <p:nvPr/>
            </p:nvGrpSpPr>
            <p:grpSpPr>
              <a:xfrm>
                <a:off x="411478" y="3770883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8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40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2838495" y="2052580"/>
                    <a:ext cx="4422731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Explore feelings toward text</a:t>
                    </a:r>
                  </a:p>
                </p:txBody>
              </p:sp>
            </p:grpSp>
            <p:pic>
              <p:nvPicPr>
                <p:cNvPr id="39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</p:grpSp>
        <p:grpSp>
          <p:nvGrpSpPr>
            <p:cNvPr id="42" name="Group 41"/>
            <p:cNvGrpSpPr/>
            <p:nvPr/>
          </p:nvGrpSpPr>
          <p:grpSpPr>
            <a:xfrm>
              <a:off x="4763951" y="1816115"/>
              <a:ext cx="3956569" cy="3114743"/>
              <a:chOff x="411478" y="1628577"/>
              <a:chExt cx="3956569" cy="3114743"/>
            </a:xfrm>
          </p:grpSpPr>
          <p:grpSp>
            <p:nvGrpSpPr>
              <p:cNvPr id="54" name="Group 21"/>
              <p:cNvGrpSpPr/>
              <p:nvPr/>
            </p:nvGrpSpPr>
            <p:grpSpPr>
              <a:xfrm>
                <a:off x="419399" y="1628577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6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Consider organization</a:t>
                  </a:r>
                </a:p>
              </p:txBody>
            </p:sp>
          </p:grpSp>
          <p:grpSp>
            <p:nvGrpSpPr>
              <p:cNvPr id="50" name="Group 21"/>
              <p:cNvGrpSpPr/>
              <p:nvPr/>
            </p:nvGrpSpPr>
            <p:grpSpPr>
              <a:xfrm>
                <a:off x="419399" y="2702685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2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Think about author</a:t>
                  </a:r>
                </a:p>
              </p:txBody>
            </p:sp>
          </p:grpSp>
          <p:grpSp>
            <p:nvGrpSpPr>
              <p:cNvPr id="46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8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Determine questions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25304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3192" y="1770270"/>
            <a:ext cx="8057617" cy="3117620"/>
            <a:chOff x="662903" y="1816115"/>
            <a:chExt cx="8057617" cy="3117620"/>
          </a:xfrm>
        </p:grpSpPr>
        <p:grpSp>
          <p:nvGrpSpPr>
            <p:cNvPr id="6" name="Group 5"/>
            <p:cNvGrpSpPr/>
            <p:nvPr/>
          </p:nvGrpSpPr>
          <p:grpSpPr>
            <a:xfrm>
              <a:off x="662903" y="1818992"/>
              <a:ext cx="3956569" cy="3114743"/>
              <a:chOff x="411478" y="1628577"/>
              <a:chExt cx="3956569" cy="311474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827575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Summarize the chapter</a:t>
                    </a:r>
                  </a:p>
                </p:txBody>
              </p:sp>
            </p:grpSp>
            <p:pic>
              <p:nvPicPr>
                <p:cNvPr id="22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3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35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827575" y="2045761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Confirm understanding</a:t>
                    </a:r>
                  </a:p>
                </p:txBody>
              </p:sp>
            </p:grpSp>
            <p:pic>
              <p:nvPicPr>
                <p:cNvPr id="34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7" name="Group 36"/>
              <p:cNvGrpSpPr/>
              <p:nvPr/>
            </p:nvGrpSpPr>
            <p:grpSpPr>
              <a:xfrm>
                <a:off x="411478" y="3770883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8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40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2838495" y="2052580"/>
                    <a:ext cx="4422731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Explore feelings toward text</a:t>
                    </a:r>
                  </a:p>
                </p:txBody>
              </p:sp>
            </p:grpSp>
            <p:pic>
              <p:nvPicPr>
                <p:cNvPr id="39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</p:grpSp>
        <p:grpSp>
          <p:nvGrpSpPr>
            <p:cNvPr id="42" name="Group 41"/>
            <p:cNvGrpSpPr/>
            <p:nvPr/>
          </p:nvGrpSpPr>
          <p:grpSpPr>
            <a:xfrm>
              <a:off x="4763951" y="1816115"/>
              <a:ext cx="3956569" cy="3114743"/>
              <a:chOff x="411478" y="1628577"/>
              <a:chExt cx="3956569" cy="3114743"/>
            </a:xfrm>
          </p:grpSpPr>
          <p:grpSp>
            <p:nvGrpSpPr>
              <p:cNvPr id="43" name="Group 42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5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56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2797928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Consider organization</a:t>
                    </a:r>
                  </a:p>
                </p:txBody>
              </p:sp>
            </p:grpSp>
            <p:pic>
              <p:nvPicPr>
                <p:cNvPr id="55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50" name="Group 21"/>
              <p:cNvGrpSpPr/>
              <p:nvPr/>
            </p:nvGrpSpPr>
            <p:grpSpPr>
              <a:xfrm>
                <a:off x="419399" y="2702685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52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Think about author</a:t>
                  </a:r>
                </a:p>
              </p:txBody>
            </p:sp>
          </p:grpSp>
          <p:grpSp>
            <p:nvGrpSpPr>
              <p:cNvPr id="46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8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Determine questions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05568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3192" y="1770270"/>
            <a:ext cx="8057617" cy="3117620"/>
            <a:chOff x="662903" y="1816115"/>
            <a:chExt cx="8057617" cy="3117620"/>
          </a:xfrm>
        </p:grpSpPr>
        <p:grpSp>
          <p:nvGrpSpPr>
            <p:cNvPr id="6" name="Group 5"/>
            <p:cNvGrpSpPr/>
            <p:nvPr/>
          </p:nvGrpSpPr>
          <p:grpSpPr>
            <a:xfrm>
              <a:off x="662903" y="1818992"/>
              <a:ext cx="3956569" cy="3114743"/>
              <a:chOff x="411478" y="1628577"/>
              <a:chExt cx="3956569" cy="311474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827575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Summarize the chapter</a:t>
                    </a:r>
                  </a:p>
                </p:txBody>
              </p:sp>
            </p:grpSp>
            <p:pic>
              <p:nvPicPr>
                <p:cNvPr id="22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3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35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827575" y="2045761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Confirm understanding</a:t>
                    </a:r>
                  </a:p>
                </p:txBody>
              </p:sp>
            </p:grpSp>
            <p:pic>
              <p:nvPicPr>
                <p:cNvPr id="34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7" name="Group 36"/>
              <p:cNvGrpSpPr/>
              <p:nvPr/>
            </p:nvGrpSpPr>
            <p:grpSpPr>
              <a:xfrm>
                <a:off x="411478" y="3770883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8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40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2838495" y="2052580"/>
                    <a:ext cx="4422731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Explore feelings toward text</a:t>
                    </a:r>
                  </a:p>
                </p:txBody>
              </p:sp>
            </p:grpSp>
            <p:pic>
              <p:nvPicPr>
                <p:cNvPr id="39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</p:grpSp>
        <p:grpSp>
          <p:nvGrpSpPr>
            <p:cNvPr id="42" name="Group 41"/>
            <p:cNvGrpSpPr/>
            <p:nvPr/>
          </p:nvGrpSpPr>
          <p:grpSpPr>
            <a:xfrm>
              <a:off x="4763951" y="1816115"/>
              <a:ext cx="3956569" cy="3114743"/>
              <a:chOff x="411478" y="1628577"/>
              <a:chExt cx="3956569" cy="3114743"/>
            </a:xfrm>
          </p:grpSpPr>
          <p:grpSp>
            <p:nvGrpSpPr>
              <p:cNvPr id="43" name="Group 42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5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56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2797928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Consider organization</a:t>
                    </a:r>
                  </a:p>
                </p:txBody>
              </p:sp>
            </p:grpSp>
            <p:pic>
              <p:nvPicPr>
                <p:cNvPr id="55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44" name="Group 43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50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52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2797928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Think about author</a:t>
                    </a:r>
                  </a:p>
                </p:txBody>
              </p:sp>
            </p:grpSp>
            <p:pic>
              <p:nvPicPr>
                <p:cNvPr id="51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46" name="Group 21"/>
              <p:cNvGrpSpPr/>
              <p:nvPr/>
            </p:nvGrpSpPr>
            <p:grpSpPr>
              <a:xfrm>
                <a:off x="411478" y="3770883"/>
                <a:ext cx="3948648" cy="972437"/>
                <a:chOff x="1906953" y="1849761"/>
                <a:chExt cx="5443662" cy="693935"/>
              </a:xfrm>
              <a:solidFill>
                <a:srgbClr val="609197"/>
              </a:solidFill>
            </p:grpSpPr>
            <p:sp>
              <p:nvSpPr>
                <p:cNvPr id="48" name="Rectangle 22"/>
                <p:cNvSpPr/>
                <p:nvPr/>
              </p:nvSpPr>
              <p:spPr>
                <a:xfrm>
                  <a:off x="1906953" y="1849761"/>
                  <a:ext cx="5443662" cy="693935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rgbClr val="323542"/>
                    </a:solidFill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797928" y="2034620"/>
                  <a:ext cx="3876932" cy="315894"/>
                </a:xfrm>
                <a:prstGeom prst="round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chemeClr val="bg1"/>
                      </a:solidFill>
                    </a:rPr>
                    <a:t>Determine questions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97560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3192" y="1770270"/>
            <a:ext cx="8057617" cy="3117620"/>
            <a:chOff x="662903" y="1816115"/>
            <a:chExt cx="8057617" cy="3117620"/>
          </a:xfrm>
        </p:grpSpPr>
        <p:grpSp>
          <p:nvGrpSpPr>
            <p:cNvPr id="6" name="Group 5"/>
            <p:cNvGrpSpPr/>
            <p:nvPr/>
          </p:nvGrpSpPr>
          <p:grpSpPr>
            <a:xfrm>
              <a:off x="662903" y="1818992"/>
              <a:ext cx="3956569" cy="3114743"/>
              <a:chOff x="411478" y="1628577"/>
              <a:chExt cx="3956569" cy="311474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23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2827575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Summarize the chapter</a:t>
                    </a:r>
                  </a:p>
                </p:txBody>
              </p:sp>
            </p:grpSp>
            <p:pic>
              <p:nvPicPr>
                <p:cNvPr id="22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1" name="Group 30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3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35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2827575" y="2045761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Confirm understanding</a:t>
                    </a:r>
                  </a:p>
                </p:txBody>
              </p:sp>
            </p:grpSp>
            <p:pic>
              <p:nvPicPr>
                <p:cNvPr id="34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37" name="Group 36"/>
              <p:cNvGrpSpPr/>
              <p:nvPr/>
            </p:nvGrpSpPr>
            <p:grpSpPr>
              <a:xfrm>
                <a:off x="411478" y="3770883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38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40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2838495" y="2052580"/>
                    <a:ext cx="4422731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Explore feelings toward text</a:t>
                    </a:r>
                  </a:p>
                </p:txBody>
              </p:sp>
            </p:grpSp>
            <p:pic>
              <p:nvPicPr>
                <p:cNvPr id="39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</p:grpSp>
        <p:grpSp>
          <p:nvGrpSpPr>
            <p:cNvPr id="42" name="Group 41"/>
            <p:cNvGrpSpPr/>
            <p:nvPr/>
          </p:nvGrpSpPr>
          <p:grpSpPr>
            <a:xfrm>
              <a:off x="4763951" y="1816115"/>
              <a:ext cx="3956569" cy="3114743"/>
              <a:chOff x="411478" y="1628577"/>
              <a:chExt cx="3956569" cy="3114743"/>
            </a:xfrm>
          </p:grpSpPr>
          <p:grpSp>
            <p:nvGrpSpPr>
              <p:cNvPr id="43" name="Group 42"/>
              <p:cNvGrpSpPr/>
              <p:nvPr/>
            </p:nvGrpSpPr>
            <p:grpSpPr>
              <a:xfrm>
                <a:off x="419399" y="1628577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54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56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2797928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Consider organization</a:t>
                    </a:r>
                  </a:p>
                </p:txBody>
              </p:sp>
            </p:grpSp>
            <p:pic>
              <p:nvPicPr>
                <p:cNvPr id="55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44" name="Group 43"/>
              <p:cNvGrpSpPr/>
              <p:nvPr/>
            </p:nvGrpSpPr>
            <p:grpSpPr>
              <a:xfrm>
                <a:off x="419399" y="2702685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50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52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2797928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Think about author</a:t>
                    </a:r>
                  </a:p>
                </p:txBody>
              </p:sp>
            </p:grpSp>
            <p:pic>
              <p:nvPicPr>
                <p:cNvPr id="51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  <p:grpSp>
            <p:nvGrpSpPr>
              <p:cNvPr id="45" name="Group 44"/>
              <p:cNvGrpSpPr/>
              <p:nvPr/>
            </p:nvGrpSpPr>
            <p:grpSpPr>
              <a:xfrm>
                <a:off x="411478" y="3770883"/>
                <a:ext cx="3948648" cy="972437"/>
                <a:chOff x="411479" y="1441117"/>
                <a:chExt cx="3948648" cy="972437"/>
              </a:xfrm>
            </p:grpSpPr>
            <p:grpSp>
              <p:nvGrpSpPr>
                <p:cNvPr id="46" name="Group 21"/>
                <p:cNvGrpSpPr/>
                <p:nvPr/>
              </p:nvGrpSpPr>
              <p:grpSpPr>
                <a:xfrm>
                  <a:off x="411479" y="1441117"/>
                  <a:ext cx="3948648" cy="972437"/>
                  <a:chOff x="1906953" y="1849761"/>
                  <a:chExt cx="5443662" cy="693935"/>
                </a:xfrm>
                <a:solidFill>
                  <a:srgbClr val="609197"/>
                </a:solidFill>
              </p:grpSpPr>
              <p:sp>
                <p:nvSpPr>
                  <p:cNvPr id="48" name="Rectangle 22"/>
                  <p:cNvSpPr/>
                  <p:nvPr/>
                </p:nvSpPr>
                <p:spPr>
                  <a:xfrm>
                    <a:off x="1906953" y="1849761"/>
                    <a:ext cx="5443662" cy="693935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rgbClr val="323542"/>
                      </a:solidFill>
                    </a:endParaRPr>
                  </a:p>
                </p:txBody>
              </p:sp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2797928" y="2034620"/>
                    <a:ext cx="3876932" cy="315894"/>
                  </a:xfrm>
                  <a:prstGeom prst="round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>
                        <a:solidFill>
                          <a:schemeClr val="bg1"/>
                        </a:solidFill>
                      </a:rPr>
                      <a:t>Determine questions</a:t>
                    </a:r>
                  </a:p>
                </p:txBody>
              </p:sp>
            </p:grpSp>
            <p:pic>
              <p:nvPicPr>
                <p:cNvPr id="47" name="Picture 4" descr="C:\Users\KCLEVE~1\AppData\Local\Temp\SNAGHTML7da3cf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4983" y="1728212"/>
                  <a:ext cx="324722" cy="386584"/>
                </a:xfrm>
                <a:prstGeom prst="roundRect">
                  <a:avLst/>
                </a:prstGeom>
                <a:solidFill>
                  <a:srgbClr val="609197"/>
                </a:solidFill>
                <a:ln>
                  <a:noFill/>
                </a:ln>
                <a:extLst/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928497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Achieve Better Reading Comprehension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1"/>
            <a:ext cx="8321040" cy="3351695"/>
            <a:chOff x="409831" y="1821206"/>
            <a:chExt cx="8312575" cy="3298655"/>
          </a:xfrm>
          <a:solidFill>
            <a:srgbClr val="60919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94191"/>
              <a:ext cx="3325552" cy="1504434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rgbClr val="FFFFFF"/>
                  </a:solidFill>
                </a:rPr>
                <a:t>Active Reading Strategies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973911"/>
              <a:ext cx="3325552" cy="777459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rgbClr val="FFFFFF"/>
                  </a:solidFill>
                </a:rPr>
                <a:t>SQ3R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70976" y="2886721"/>
            <a:ext cx="4123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2E2D2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110031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0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Reading Comprehension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08492" y="1697649"/>
            <a:ext cx="6056602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14346" y="2920479"/>
            <a:ext cx="6050748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08492" y="4149205"/>
            <a:ext cx="6035689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09899" y="4321818"/>
            <a:ext cx="3232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SQ3R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7761" y="1863988"/>
            <a:ext cx="6022032" cy="461665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Understanding and remembering the material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91123" y="3051665"/>
            <a:ext cx="416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Reading Actively vs. Passively</a:t>
            </a:r>
          </a:p>
        </p:txBody>
      </p:sp>
    </p:spTree>
    <p:extLst>
      <p:ext uri="{BB962C8B-B14F-4D97-AF65-F5344CB8AC3E}">
        <p14:creationId xmlns:p14="http://schemas.microsoft.com/office/powerpoint/2010/main" val="915993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609197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Passive Reading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Active Reading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and Active Reading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448465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Connecting with text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49796" y="3842860"/>
            <a:ext cx="2685381" cy="77727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Creating meaning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35767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Reading quickly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35767" y="3842890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“Get it Done.” </a:t>
            </a:r>
          </a:p>
        </p:txBody>
      </p:sp>
      <p:sp>
        <p:nvSpPr>
          <p:cNvPr id="18" name="Oval 17"/>
          <p:cNvSpPr/>
          <p:nvPr/>
        </p:nvSpPr>
        <p:spPr>
          <a:xfrm>
            <a:off x="4166856" y="2888422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or</a:t>
            </a:r>
            <a:endParaRPr lang="en-US" sz="4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80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Readers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5828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32319697"/>
              </p:ext>
            </p:extLst>
          </p:nvPr>
        </p:nvGraphicFramePr>
        <p:xfrm>
          <a:off x="235684" y="1249780"/>
          <a:ext cx="8183487" cy="4408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5730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Active Readers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08492" y="1697649"/>
            <a:ext cx="6056602" cy="832104"/>
          </a:xfrm>
          <a:prstGeom prst="rect">
            <a:avLst/>
          </a:prstGeom>
          <a:solidFill>
            <a:srgbClr val="355F6B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14346" y="2920479"/>
            <a:ext cx="6050748" cy="832104"/>
          </a:xfrm>
          <a:prstGeom prst="rect">
            <a:avLst/>
          </a:prstGeom>
          <a:solidFill>
            <a:srgbClr val="355F6B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43061" y="4149205"/>
            <a:ext cx="6035689" cy="832104"/>
          </a:xfrm>
          <a:prstGeom prst="rect">
            <a:avLst/>
          </a:prstGeom>
          <a:solidFill>
            <a:srgbClr val="355F6B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91124" y="4321818"/>
            <a:ext cx="4161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Don’t have to “cram” for tests.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36871" y="1863988"/>
            <a:ext cx="6070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Remember and understand the material.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1123" y="3051665"/>
            <a:ext cx="4161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Keep up throughout a course.</a:t>
            </a:r>
          </a:p>
        </p:txBody>
      </p:sp>
    </p:spTree>
    <p:extLst>
      <p:ext uri="{BB962C8B-B14F-4D97-AF65-F5344CB8AC3E}">
        <p14:creationId xmlns:p14="http://schemas.microsoft.com/office/powerpoint/2010/main" val="1856311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SQ3R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21"/>
          <p:cNvGrpSpPr/>
          <p:nvPr/>
        </p:nvGrpSpPr>
        <p:grpSpPr>
          <a:xfrm>
            <a:off x="1850169" y="1256537"/>
            <a:ext cx="5443662" cy="640080"/>
            <a:chOff x="1906953" y="1849761"/>
            <a:chExt cx="5443662" cy="693935"/>
          </a:xfrm>
          <a:solidFill>
            <a:srgbClr val="D3E4DD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4" y="1986221"/>
              <a:ext cx="5274381" cy="43377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Survey</a:t>
              </a: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1851660" y="3059644"/>
            <a:ext cx="5440680" cy="640080"/>
          </a:xfrm>
          <a:prstGeom prst="rect">
            <a:avLst/>
          </a:prstGeom>
          <a:solidFill>
            <a:srgbClr val="CEDDD5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851660" y="3937713"/>
            <a:ext cx="5440680" cy="640080"/>
          </a:xfrm>
          <a:prstGeom prst="rect">
            <a:avLst/>
          </a:prstGeom>
          <a:solidFill>
            <a:srgbClr val="CEDDD5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51660" y="2156189"/>
            <a:ext cx="5440680" cy="640080"/>
          </a:xfrm>
          <a:prstGeom prst="rect">
            <a:avLst/>
          </a:prstGeom>
          <a:solidFill>
            <a:srgbClr val="CEDDD5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3409" y="4074398"/>
            <a:ext cx="377718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Recite</a:t>
            </a:r>
          </a:p>
          <a:p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855612" y="4799416"/>
            <a:ext cx="5440680" cy="640080"/>
          </a:xfrm>
          <a:prstGeom prst="rect">
            <a:avLst/>
          </a:prstGeom>
          <a:solidFill>
            <a:srgbClr val="CEDDD5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82403" y="4948648"/>
            <a:ext cx="5179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67628" y="3151247"/>
            <a:ext cx="1208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Read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58133" y="2247983"/>
            <a:ext cx="1427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3063425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Survey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39" cy="3351695"/>
            <a:chOff x="409831" y="1821206"/>
            <a:chExt cx="8312575" cy="3298655"/>
          </a:xfrm>
          <a:solidFill>
            <a:srgbClr val="60919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10620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FFFFF"/>
                  </a:solidFill>
                </a:rPr>
                <a:t>Preview the text</a:t>
              </a:r>
              <a:endParaRPr 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64400" y="3095475"/>
              <a:ext cx="3509900" cy="636103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FFFFF"/>
                  </a:solidFill>
                </a:rPr>
                <a:t>Consider prior knowledge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37988" y="2915057"/>
            <a:ext cx="5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3030297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03352" y="1641430"/>
            <a:ext cx="7635567" cy="3252375"/>
            <a:chOff x="759133" y="1821205"/>
            <a:chExt cx="8473104" cy="3298995"/>
          </a:xfrm>
          <a:solidFill>
            <a:srgbClr val="355F6B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Title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3040112"/>
              <a:ext cx="3723870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chemeClr val="bg1"/>
                  </a:solidFill>
                </a:rPr>
                <a:t>Guide reading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799804" y="2793557"/>
            <a:ext cx="3367103" cy="948119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Headings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9804" y="3945687"/>
            <a:ext cx="3367103" cy="948119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Keywords</a:t>
            </a:r>
          </a:p>
        </p:txBody>
      </p:sp>
      <p:sp>
        <p:nvSpPr>
          <p:cNvPr id="6" name="Oval 5"/>
          <p:cNvSpPr/>
          <p:nvPr/>
        </p:nvSpPr>
        <p:spPr>
          <a:xfrm>
            <a:off x="3916743" y="2905867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916743" y="4045294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916742" y="1741038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5A7E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59127" y="1930400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061207" y="3104408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59126" y="4245197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214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Read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25748" y="1616558"/>
            <a:ext cx="1828800" cy="1828800"/>
          </a:xfrm>
          <a:prstGeom prst="ellipse">
            <a:avLst/>
          </a:prstGeom>
          <a:solidFill>
            <a:srgbClr val="D3E4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21441" y="3467995"/>
            <a:ext cx="1828800" cy="1828800"/>
          </a:xfrm>
          <a:prstGeom prst="ellipse">
            <a:avLst/>
          </a:prstGeom>
          <a:solidFill>
            <a:srgbClr val="D3E4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212827" y="3471935"/>
            <a:ext cx="1828800" cy="1828800"/>
          </a:xfrm>
          <a:prstGeom prst="ellipse">
            <a:avLst/>
          </a:prstGeom>
          <a:solidFill>
            <a:srgbClr val="D3E4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708521" y="1611884"/>
            <a:ext cx="1828800" cy="1828800"/>
          </a:xfrm>
          <a:prstGeom prst="ellipse">
            <a:avLst/>
          </a:prstGeom>
          <a:solidFill>
            <a:srgbClr val="D3E4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717134" y="1615826"/>
            <a:ext cx="1828800" cy="1828800"/>
          </a:xfrm>
          <a:prstGeom prst="ellipse">
            <a:avLst/>
          </a:prstGeom>
          <a:solidFill>
            <a:srgbClr val="D3E4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25748" y="2005432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Confirm Author’s Purpose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08623" y="2158309"/>
            <a:ext cx="1426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Identify</a:t>
            </a:r>
          </a:p>
          <a:p>
            <a:pPr algn="ctr"/>
            <a:r>
              <a:rPr lang="en-US" sz="2000" dirty="0">
                <a:solidFill>
                  <a:srgbClr val="000000"/>
                </a:solidFill>
              </a:rPr>
              <a:t>Main Point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4081" y="2005432"/>
            <a:ext cx="13805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Locate Thesis Support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68987" y="4008465"/>
            <a:ext cx="10968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Take Notes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15836" y="3886073"/>
            <a:ext cx="1467041" cy="1015663"/>
          </a:xfrm>
          <a:prstGeom prst="rect">
            <a:avLst/>
          </a:prstGeom>
          <a:solidFill>
            <a:srgbClr val="D3E4D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Keep Questions in Mind</a:t>
            </a:r>
          </a:p>
        </p:txBody>
      </p:sp>
    </p:spTree>
    <p:extLst>
      <p:ext uri="{BB962C8B-B14F-4D97-AF65-F5344CB8AC3E}">
        <p14:creationId xmlns:p14="http://schemas.microsoft.com/office/powerpoint/2010/main" val="123810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267</Words>
  <Application>Microsoft Office PowerPoint</Application>
  <PresentationFormat>On-screen Show (4:3)</PresentationFormat>
  <Paragraphs>114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Clark</cp:lastModifiedBy>
  <cp:revision>3</cp:revision>
  <dcterms:created xsi:type="dcterms:W3CDTF">2015-10-07T16:05:34Z</dcterms:created>
  <dcterms:modified xsi:type="dcterms:W3CDTF">2018-05-04T18:34:56Z</dcterms:modified>
</cp:coreProperties>
</file>